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17"/>
  </p:notesMasterIdLst>
  <p:sldIdLst>
    <p:sldId id="298" r:id="rId5"/>
    <p:sldId id="300" r:id="rId6"/>
    <p:sldId id="301" r:id="rId7"/>
    <p:sldId id="302" r:id="rId8"/>
    <p:sldId id="304" r:id="rId9"/>
    <p:sldId id="303" r:id="rId10"/>
    <p:sldId id="306" r:id="rId11"/>
    <p:sldId id="307" r:id="rId12"/>
    <p:sldId id="308" r:id="rId13"/>
    <p:sldId id="309" r:id="rId14"/>
    <p:sldId id="310"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FD5656-5051-4D87-A67E-3B43DB4DBACD}" v="29" dt="2022-07-27T11:00:26.247"/>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5033" autoAdjust="0"/>
  </p:normalViewPr>
  <p:slideViewPr>
    <p:cSldViewPr snapToGrid="0">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95DA9-D5FD-451D-81AB-98F9BFB6353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D170CFF-1128-4A2D-8A5B-A33C8A2AB0F9}">
      <dgm:prSet/>
      <dgm:spPr>
        <a:solidFill>
          <a:schemeClr val="bg1">
            <a:lumMod val="65000"/>
            <a:lumOff val="35000"/>
          </a:schemeClr>
        </a:solidFill>
        <a:ln>
          <a:solidFill>
            <a:schemeClr val="tx1"/>
          </a:solidFill>
        </a:ln>
      </dgm:spPr>
      <dgm:t>
        <a:bodyPr/>
        <a:lstStyle/>
        <a:p>
          <a:r>
            <a:rPr lang="en-US" dirty="0"/>
            <a:t>Many of them using online platform to study and do their works. (online  submissions, exams and works)</a:t>
          </a:r>
        </a:p>
      </dgm:t>
    </dgm:pt>
    <dgm:pt modelId="{A25B172C-4F70-423E-A732-DE43E479D0AE}" type="parTrans" cxnId="{79CA6378-D6E5-4AE8-8352-19A456590F86}">
      <dgm:prSet/>
      <dgm:spPr/>
      <dgm:t>
        <a:bodyPr/>
        <a:lstStyle/>
        <a:p>
          <a:endParaRPr lang="en-US"/>
        </a:p>
      </dgm:t>
    </dgm:pt>
    <dgm:pt modelId="{3917850D-A1B9-44D0-89B1-CE1E41D7B98A}" type="sibTrans" cxnId="{79CA6378-D6E5-4AE8-8352-19A456590F86}">
      <dgm:prSet/>
      <dgm:spPr/>
      <dgm:t>
        <a:bodyPr/>
        <a:lstStyle/>
        <a:p>
          <a:endParaRPr lang="en-US"/>
        </a:p>
      </dgm:t>
    </dgm:pt>
    <dgm:pt modelId="{0C005FB5-586E-4307-AAEC-D9B9BE9726EE}">
      <dgm:prSet/>
      <dgm:spPr>
        <a:solidFill>
          <a:schemeClr val="accent5">
            <a:lumMod val="75000"/>
          </a:schemeClr>
        </a:solidFill>
      </dgm:spPr>
      <dgm:t>
        <a:bodyPr/>
        <a:lstStyle/>
        <a:p>
          <a:r>
            <a:rPr lang="en-US" dirty="0"/>
            <a:t>Online users are using Wi-Fi router for access the internet.</a:t>
          </a:r>
        </a:p>
      </dgm:t>
    </dgm:pt>
    <dgm:pt modelId="{99C837D5-AB90-4A75-BAC7-E92F8E00B2D0}" type="parTrans" cxnId="{01481E22-D949-4BF2-A5A3-E6E6F1AFB6D0}">
      <dgm:prSet/>
      <dgm:spPr/>
      <dgm:t>
        <a:bodyPr/>
        <a:lstStyle/>
        <a:p>
          <a:endParaRPr lang="en-US"/>
        </a:p>
      </dgm:t>
    </dgm:pt>
    <dgm:pt modelId="{D3686618-78C5-44F9-9BC1-B70742BEF282}" type="sibTrans" cxnId="{01481E22-D949-4BF2-A5A3-E6E6F1AFB6D0}">
      <dgm:prSet/>
      <dgm:spPr/>
      <dgm:t>
        <a:bodyPr/>
        <a:lstStyle/>
        <a:p>
          <a:endParaRPr lang="en-US"/>
        </a:p>
      </dgm:t>
    </dgm:pt>
    <dgm:pt modelId="{CD75528D-FF5F-4D7E-B877-CE6A2B22D7B2}">
      <dgm:prSet/>
      <dgm:spPr>
        <a:solidFill>
          <a:schemeClr val="accent2">
            <a:lumMod val="50000"/>
          </a:schemeClr>
        </a:solidFill>
      </dgm:spPr>
      <dgm:t>
        <a:bodyPr/>
        <a:lstStyle/>
        <a:p>
          <a:r>
            <a:rPr lang="en-US" dirty="0"/>
            <a:t>Due to this crisis, most of them facing momentary power cuts – Wi-Fi disconnectivity </a:t>
          </a:r>
        </a:p>
      </dgm:t>
    </dgm:pt>
    <dgm:pt modelId="{4136E3F9-D770-4EFC-A648-A28A406B4195}" type="parTrans" cxnId="{07C3A141-32C2-4280-AE31-48169FBD6A0B}">
      <dgm:prSet/>
      <dgm:spPr/>
      <dgm:t>
        <a:bodyPr/>
        <a:lstStyle/>
        <a:p>
          <a:endParaRPr lang="en-US"/>
        </a:p>
      </dgm:t>
    </dgm:pt>
    <dgm:pt modelId="{7A79EEDD-EF04-4979-814E-A03D4B0B855A}" type="sibTrans" cxnId="{07C3A141-32C2-4280-AE31-48169FBD6A0B}">
      <dgm:prSet/>
      <dgm:spPr/>
      <dgm:t>
        <a:bodyPr/>
        <a:lstStyle/>
        <a:p>
          <a:endParaRPr lang="en-US"/>
        </a:p>
      </dgm:t>
    </dgm:pt>
    <dgm:pt modelId="{24C1FCA1-8C7E-445A-BFEE-B523F79C46A4}" type="pres">
      <dgm:prSet presAssocID="{56595DA9-D5FD-451D-81AB-98F9BFB6353E}" presName="linear" presStyleCnt="0">
        <dgm:presLayoutVars>
          <dgm:animLvl val="lvl"/>
          <dgm:resizeHandles val="exact"/>
        </dgm:presLayoutVars>
      </dgm:prSet>
      <dgm:spPr/>
    </dgm:pt>
    <dgm:pt modelId="{64269329-27E7-4BF4-8906-55E6532C951D}" type="pres">
      <dgm:prSet presAssocID="{5D170CFF-1128-4A2D-8A5B-A33C8A2AB0F9}" presName="parentText" presStyleLbl="node1" presStyleIdx="0" presStyleCnt="3">
        <dgm:presLayoutVars>
          <dgm:chMax val="0"/>
          <dgm:bulletEnabled val="1"/>
        </dgm:presLayoutVars>
      </dgm:prSet>
      <dgm:spPr/>
    </dgm:pt>
    <dgm:pt modelId="{FBBEEB47-066F-4395-9863-70F9CEE5A185}" type="pres">
      <dgm:prSet presAssocID="{3917850D-A1B9-44D0-89B1-CE1E41D7B98A}" presName="spacer" presStyleCnt="0"/>
      <dgm:spPr/>
    </dgm:pt>
    <dgm:pt modelId="{F9F7A178-1889-491E-837B-75EC9A52B422}" type="pres">
      <dgm:prSet presAssocID="{0C005FB5-586E-4307-AAEC-D9B9BE9726EE}" presName="parentText" presStyleLbl="node1" presStyleIdx="1" presStyleCnt="3">
        <dgm:presLayoutVars>
          <dgm:chMax val="0"/>
          <dgm:bulletEnabled val="1"/>
        </dgm:presLayoutVars>
      </dgm:prSet>
      <dgm:spPr/>
    </dgm:pt>
    <dgm:pt modelId="{D5C17D45-5479-4145-8E45-AA60C77BB5E7}" type="pres">
      <dgm:prSet presAssocID="{D3686618-78C5-44F9-9BC1-B70742BEF282}" presName="spacer" presStyleCnt="0"/>
      <dgm:spPr/>
    </dgm:pt>
    <dgm:pt modelId="{BC91B5DC-EABC-4F8F-97F5-C286AE9FD9FB}" type="pres">
      <dgm:prSet presAssocID="{CD75528D-FF5F-4D7E-B877-CE6A2B22D7B2}" presName="parentText" presStyleLbl="node1" presStyleIdx="2" presStyleCnt="3">
        <dgm:presLayoutVars>
          <dgm:chMax val="0"/>
          <dgm:bulletEnabled val="1"/>
        </dgm:presLayoutVars>
      </dgm:prSet>
      <dgm:spPr/>
    </dgm:pt>
  </dgm:ptLst>
  <dgm:cxnLst>
    <dgm:cxn modelId="{01481E22-D949-4BF2-A5A3-E6E6F1AFB6D0}" srcId="{56595DA9-D5FD-451D-81AB-98F9BFB6353E}" destId="{0C005FB5-586E-4307-AAEC-D9B9BE9726EE}" srcOrd="1" destOrd="0" parTransId="{99C837D5-AB90-4A75-BAC7-E92F8E00B2D0}" sibTransId="{D3686618-78C5-44F9-9BC1-B70742BEF282}"/>
    <dgm:cxn modelId="{07C3A141-32C2-4280-AE31-48169FBD6A0B}" srcId="{56595DA9-D5FD-451D-81AB-98F9BFB6353E}" destId="{CD75528D-FF5F-4D7E-B877-CE6A2B22D7B2}" srcOrd="2" destOrd="0" parTransId="{4136E3F9-D770-4EFC-A648-A28A406B4195}" sibTransId="{7A79EEDD-EF04-4979-814E-A03D4B0B855A}"/>
    <dgm:cxn modelId="{ABF51C6D-6B96-48F3-A268-13A45E85472D}" type="presOf" srcId="{5D170CFF-1128-4A2D-8A5B-A33C8A2AB0F9}" destId="{64269329-27E7-4BF4-8906-55E6532C951D}" srcOrd="0" destOrd="0" presId="urn:microsoft.com/office/officeart/2005/8/layout/vList2"/>
    <dgm:cxn modelId="{79CA6378-D6E5-4AE8-8352-19A456590F86}" srcId="{56595DA9-D5FD-451D-81AB-98F9BFB6353E}" destId="{5D170CFF-1128-4A2D-8A5B-A33C8A2AB0F9}" srcOrd="0" destOrd="0" parTransId="{A25B172C-4F70-423E-A732-DE43E479D0AE}" sibTransId="{3917850D-A1B9-44D0-89B1-CE1E41D7B98A}"/>
    <dgm:cxn modelId="{DAF327AC-22F5-47F2-958B-DA4641832065}" type="presOf" srcId="{56595DA9-D5FD-451D-81AB-98F9BFB6353E}" destId="{24C1FCA1-8C7E-445A-BFEE-B523F79C46A4}" srcOrd="0" destOrd="0" presId="urn:microsoft.com/office/officeart/2005/8/layout/vList2"/>
    <dgm:cxn modelId="{588D7FE2-FB6D-4A00-9C84-76A345EDCA75}" type="presOf" srcId="{CD75528D-FF5F-4D7E-B877-CE6A2B22D7B2}" destId="{BC91B5DC-EABC-4F8F-97F5-C286AE9FD9FB}" srcOrd="0" destOrd="0" presId="urn:microsoft.com/office/officeart/2005/8/layout/vList2"/>
    <dgm:cxn modelId="{0FE6F2EA-470F-4C61-A23B-96772167CD9B}" type="presOf" srcId="{0C005FB5-586E-4307-AAEC-D9B9BE9726EE}" destId="{F9F7A178-1889-491E-837B-75EC9A52B422}" srcOrd="0" destOrd="0" presId="urn:microsoft.com/office/officeart/2005/8/layout/vList2"/>
    <dgm:cxn modelId="{933F2437-4DA1-4D0D-990D-E24B9DF9324E}" type="presParOf" srcId="{24C1FCA1-8C7E-445A-BFEE-B523F79C46A4}" destId="{64269329-27E7-4BF4-8906-55E6532C951D}" srcOrd="0" destOrd="0" presId="urn:microsoft.com/office/officeart/2005/8/layout/vList2"/>
    <dgm:cxn modelId="{16300DA6-19AE-4BE5-8FEC-5D9ED57C3C1C}" type="presParOf" srcId="{24C1FCA1-8C7E-445A-BFEE-B523F79C46A4}" destId="{FBBEEB47-066F-4395-9863-70F9CEE5A185}" srcOrd="1" destOrd="0" presId="urn:microsoft.com/office/officeart/2005/8/layout/vList2"/>
    <dgm:cxn modelId="{56EEE056-A70C-4D2C-A64E-C5483255BDAF}" type="presParOf" srcId="{24C1FCA1-8C7E-445A-BFEE-B523F79C46A4}" destId="{F9F7A178-1889-491E-837B-75EC9A52B422}" srcOrd="2" destOrd="0" presId="urn:microsoft.com/office/officeart/2005/8/layout/vList2"/>
    <dgm:cxn modelId="{E12C1D0E-15DD-4884-9BF8-4176A7045A51}" type="presParOf" srcId="{24C1FCA1-8C7E-445A-BFEE-B523F79C46A4}" destId="{D5C17D45-5479-4145-8E45-AA60C77BB5E7}" srcOrd="3" destOrd="0" presId="urn:microsoft.com/office/officeart/2005/8/layout/vList2"/>
    <dgm:cxn modelId="{B1060218-6840-4D6E-BE95-12796FD2AA34}" type="presParOf" srcId="{24C1FCA1-8C7E-445A-BFEE-B523F79C46A4}" destId="{BC91B5DC-EABC-4F8F-97F5-C286AE9FD9F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595DA9-D5FD-451D-81AB-98F9BFB6353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D170CFF-1128-4A2D-8A5B-A33C8A2AB0F9}">
      <dgm:prSet/>
      <dgm:spPr/>
      <dgm:t>
        <a:bodyPr/>
        <a:lstStyle/>
        <a:p>
          <a:r>
            <a:rPr lang="en-US" dirty="0"/>
            <a:t>Feasibility is the first step toward the process of project design</a:t>
          </a:r>
        </a:p>
      </dgm:t>
    </dgm:pt>
    <dgm:pt modelId="{A25B172C-4F70-423E-A732-DE43E479D0AE}" type="parTrans" cxnId="{79CA6378-D6E5-4AE8-8352-19A456590F86}">
      <dgm:prSet/>
      <dgm:spPr/>
      <dgm:t>
        <a:bodyPr/>
        <a:lstStyle/>
        <a:p>
          <a:endParaRPr lang="en-US"/>
        </a:p>
      </dgm:t>
    </dgm:pt>
    <dgm:pt modelId="{3917850D-A1B9-44D0-89B1-CE1E41D7B98A}" type="sibTrans" cxnId="{79CA6378-D6E5-4AE8-8352-19A456590F86}">
      <dgm:prSet/>
      <dgm:spPr/>
      <dgm:t>
        <a:bodyPr/>
        <a:lstStyle/>
        <a:p>
          <a:endParaRPr lang="en-US"/>
        </a:p>
      </dgm:t>
    </dgm:pt>
    <dgm:pt modelId="{0C005FB5-586E-4307-AAEC-D9B9BE9726EE}">
      <dgm:prSet/>
      <dgm:spPr/>
      <dgm:t>
        <a:bodyPr/>
        <a:lstStyle/>
        <a:p>
          <a:r>
            <a:rPr lang="en-US" dirty="0"/>
            <a:t>The technical and economic feasibility define the financial analysis of product design. </a:t>
          </a:r>
        </a:p>
      </dgm:t>
    </dgm:pt>
    <dgm:pt modelId="{99C837D5-AB90-4A75-BAC7-E92F8E00B2D0}" type="parTrans" cxnId="{01481E22-D949-4BF2-A5A3-E6E6F1AFB6D0}">
      <dgm:prSet/>
      <dgm:spPr/>
      <dgm:t>
        <a:bodyPr/>
        <a:lstStyle/>
        <a:p>
          <a:endParaRPr lang="en-US"/>
        </a:p>
      </dgm:t>
    </dgm:pt>
    <dgm:pt modelId="{D3686618-78C5-44F9-9BC1-B70742BEF282}" type="sibTrans" cxnId="{01481E22-D949-4BF2-A5A3-E6E6F1AFB6D0}">
      <dgm:prSet/>
      <dgm:spPr/>
      <dgm:t>
        <a:bodyPr/>
        <a:lstStyle/>
        <a:p>
          <a:endParaRPr lang="en-US"/>
        </a:p>
      </dgm:t>
    </dgm:pt>
    <dgm:pt modelId="{CD75528D-FF5F-4D7E-B877-CE6A2B22D7B2}">
      <dgm:prSet/>
      <dgm:spPr/>
      <dgm:t>
        <a:bodyPr/>
        <a:lstStyle/>
        <a:p>
          <a:r>
            <a:rPr lang="en-US" dirty="0"/>
            <a:t>First, our simple solar Wi-Fi design involves development of a working    model of the product.</a:t>
          </a:r>
        </a:p>
      </dgm:t>
    </dgm:pt>
    <dgm:pt modelId="{4136E3F9-D770-4EFC-A648-A28A406B4195}" type="parTrans" cxnId="{07C3A141-32C2-4280-AE31-48169FBD6A0B}">
      <dgm:prSet/>
      <dgm:spPr/>
      <dgm:t>
        <a:bodyPr/>
        <a:lstStyle/>
        <a:p>
          <a:endParaRPr lang="en-US"/>
        </a:p>
      </dgm:t>
    </dgm:pt>
    <dgm:pt modelId="{7A79EEDD-EF04-4979-814E-A03D4B0B855A}" type="sibTrans" cxnId="{07C3A141-32C2-4280-AE31-48169FBD6A0B}">
      <dgm:prSet/>
      <dgm:spPr/>
      <dgm:t>
        <a:bodyPr/>
        <a:lstStyle/>
        <a:p>
          <a:endParaRPr lang="en-US"/>
        </a:p>
      </dgm:t>
    </dgm:pt>
    <dgm:pt modelId="{24C1FCA1-8C7E-445A-BFEE-B523F79C46A4}" type="pres">
      <dgm:prSet presAssocID="{56595DA9-D5FD-451D-81AB-98F9BFB6353E}" presName="linear" presStyleCnt="0">
        <dgm:presLayoutVars>
          <dgm:animLvl val="lvl"/>
          <dgm:resizeHandles val="exact"/>
        </dgm:presLayoutVars>
      </dgm:prSet>
      <dgm:spPr/>
    </dgm:pt>
    <dgm:pt modelId="{64269329-27E7-4BF4-8906-55E6532C951D}" type="pres">
      <dgm:prSet presAssocID="{5D170CFF-1128-4A2D-8A5B-A33C8A2AB0F9}" presName="parentText" presStyleLbl="node1" presStyleIdx="0" presStyleCnt="3">
        <dgm:presLayoutVars>
          <dgm:chMax val="0"/>
          <dgm:bulletEnabled val="1"/>
        </dgm:presLayoutVars>
      </dgm:prSet>
      <dgm:spPr/>
    </dgm:pt>
    <dgm:pt modelId="{FBBEEB47-066F-4395-9863-70F9CEE5A185}" type="pres">
      <dgm:prSet presAssocID="{3917850D-A1B9-44D0-89B1-CE1E41D7B98A}" presName="spacer" presStyleCnt="0"/>
      <dgm:spPr/>
    </dgm:pt>
    <dgm:pt modelId="{F9F7A178-1889-491E-837B-75EC9A52B422}" type="pres">
      <dgm:prSet presAssocID="{0C005FB5-586E-4307-AAEC-D9B9BE9726EE}" presName="parentText" presStyleLbl="node1" presStyleIdx="1" presStyleCnt="3">
        <dgm:presLayoutVars>
          <dgm:chMax val="0"/>
          <dgm:bulletEnabled val="1"/>
        </dgm:presLayoutVars>
      </dgm:prSet>
      <dgm:spPr/>
    </dgm:pt>
    <dgm:pt modelId="{D5C17D45-5479-4145-8E45-AA60C77BB5E7}" type="pres">
      <dgm:prSet presAssocID="{D3686618-78C5-44F9-9BC1-B70742BEF282}" presName="spacer" presStyleCnt="0"/>
      <dgm:spPr/>
    </dgm:pt>
    <dgm:pt modelId="{BC91B5DC-EABC-4F8F-97F5-C286AE9FD9FB}" type="pres">
      <dgm:prSet presAssocID="{CD75528D-FF5F-4D7E-B877-CE6A2B22D7B2}" presName="parentText" presStyleLbl="node1" presStyleIdx="2" presStyleCnt="3">
        <dgm:presLayoutVars>
          <dgm:chMax val="0"/>
          <dgm:bulletEnabled val="1"/>
        </dgm:presLayoutVars>
      </dgm:prSet>
      <dgm:spPr/>
    </dgm:pt>
  </dgm:ptLst>
  <dgm:cxnLst>
    <dgm:cxn modelId="{01481E22-D949-4BF2-A5A3-E6E6F1AFB6D0}" srcId="{56595DA9-D5FD-451D-81AB-98F9BFB6353E}" destId="{0C005FB5-586E-4307-AAEC-D9B9BE9726EE}" srcOrd="1" destOrd="0" parTransId="{99C837D5-AB90-4A75-BAC7-E92F8E00B2D0}" sibTransId="{D3686618-78C5-44F9-9BC1-B70742BEF282}"/>
    <dgm:cxn modelId="{07C3A141-32C2-4280-AE31-48169FBD6A0B}" srcId="{56595DA9-D5FD-451D-81AB-98F9BFB6353E}" destId="{CD75528D-FF5F-4D7E-B877-CE6A2B22D7B2}" srcOrd="2" destOrd="0" parTransId="{4136E3F9-D770-4EFC-A648-A28A406B4195}" sibTransId="{7A79EEDD-EF04-4979-814E-A03D4B0B855A}"/>
    <dgm:cxn modelId="{ABF51C6D-6B96-48F3-A268-13A45E85472D}" type="presOf" srcId="{5D170CFF-1128-4A2D-8A5B-A33C8A2AB0F9}" destId="{64269329-27E7-4BF4-8906-55E6532C951D}" srcOrd="0" destOrd="0" presId="urn:microsoft.com/office/officeart/2005/8/layout/vList2"/>
    <dgm:cxn modelId="{79CA6378-D6E5-4AE8-8352-19A456590F86}" srcId="{56595DA9-D5FD-451D-81AB-98F9BFB6353E}" destId="{5D170CFF-1128-4A2D-8A5B-A33C8A2AB0F9}" srcOrd="0" destOrd="0" parTransId="{A25B172C-4F70-423E-A732-DE43E479D0AE}" sibTransId="{3917850D-A1B9-44D0-89B1-CE1E41D7B98A}"/>
    <dgm:cxn modelId="{DAF327AC-22F5-47F2-958B-DA4641832065}" type="presOf" srcId="{56595DA9-D5FD-451D-81AB-98F9BFB6353E}" destId="{24C1FCA1-8C7E-445A-BFEE-B523F79C46A4}" srcOrd="0" destOrd="0" presId="urn:microsoft.com/office/officeart/2005/8/layout/vList2"/>
    <dgm:cxn modelId="{588D7FE2-FB6D-4A00-9C84-76A345EDCA75}" type="presOf" srcId="{CD75528D-FF5F-4D7E-B877-CE6A2B22D7B2}" destId="{BC91B5DC-EABC-4F8F-97F5-C286AE9FD9FB}" srcOrd="0" destOrd="0" presId="urn:microsoft.com/office/officeart/2005/8/layout/vList2"/>
    <dgm:cxn modelId="{0FE6F2EA-470F-4C61-A23B-96772167CD9B}" type="presOf" srcId="{0C005FB5-586E-4307-AAEC-D9B9BE9726EE}" destId="{F9F7A178-1889-491E-837B-75EC9A52B422}" srcOrd="0" destOrd="0" presId="urn:microsoft.com/office/officeart/2005/8/layout/vList2"/>
    <dgm:cxn modelId="{933F2437-4DA1-4D0D-990D-E24B9DF9324E}" type="presParOf" srcId="{24C1FCA1-8C7E-445A-BFEE-B523F79C46A4}" destId="{64269329-27E7-4BF4-8906-55E6532C951D}" srcOrd="0" destOrd="0" presId="urn:microsoft.com/office/officeart/2005/8/layout/vList2"/>
    <dgm:cxn modelId="{16300DA6-19AE-4BE5-8FEC-5D9ED57C3C1C}" type="presParOf" srcId="{24C1FCA1-8C7E-445A-BFEE-B523F79C46A4}" destId="{FBBEEB47-066F-4395-9863-70F9CEE5A185}" srcOrd="1" destOrd="0" presId="urn:microsoft.com/office/officeart/2005/8/layout/vList2"/>
    <dgm:cxn modelId="{56EEE056-A70C-4D2C-A64E-C5483255BDAF}" type="presParOf" srcId="{24C1FCA1-8C7E-445A-BFEE-B523F79C46A4}" destId="{F9F7A178-1889-491E-837B-75EC9A52B422}" srcOrd="2" destOrd="0" presId="urn:microsoft.com/office/officeart/2005/8/layout/vList2"/>
    <dgm:cxn modelId="{E12C1D0E-15DD-4884-9BF8-4176A7045A51}" type="presParOf" srcId="{24C1FCA1-8C7E-445A-BFEE-B523F79C46A4}" destId="{D5C17D45-5479-4145-8E45-AA60C77BB5E7}" srcOrd="3" destOrd="0" presId="urn:microsoft.com/office/officeart/2005/8/layout/vList2"/>
    <dgm:cxn modelId="{B1060218-6840-4D6E-BE95-12796FD2AA34}" type="presParOf" srcId="{24C1FCA1-8C7E-445A-BFEE-B523F79C46A4}" destId="{BC91B5DC-EABC-4F8F-97F5-C286AE9FD9F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69329-27E7-4BF4-8906-55E6532C951D}">
      <dsp:nvSpPr>
        <dsp:cNvPr id="0" name=""/>
        <dsp:cNvSpPr/>
      </dsp:nvSpPr>
      <dsp:spPr>
        <a:xfrm>
          <a:off x="0" y="86352"/>
          <a:ext cx="6910387" cy="1572480"/>
        </a:xfrm>
        <a:prstGeom prst="roundRect">
          <a:avLst/>
        </a:prstGeom>
        <a:solidFill>
          <a:schemeClr val="bg1">
            <a:lumMod val="65000"/>
            <a:lumOff val="3500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Many of them using online platform to study and do their works. (online  submissions, exams and works)</a:t>
          </a:r>
        </a:p>
      </dsp:txBody>
      <dsp:txXfrm>
        <a:off x="76762" y="163114"/>
        <a:ext cx="6756863" cy="1418956"/>
      </dsp:txXfrm>
    </dsp:sp>
    <dsp:sp modelId="{F9F7A178-1889-491E-837B-75EC9A52B422}">
      <dsp:nvSpPr>
        <dsp:cNvPr id="0" name=""/>
        <dsp:cNvSpPr/>
      </dsp:nvSpPr>
      <dsp:spPr>
        <a:xfrm>
          <a:off x="0" y="1739472"/>
          <a:ext cx="6910387" cy="1572480"/>
        </a:xfrm>
        <a:prstGeom prst="roundRect">
          <a:avLst/>
        </a:prstGeom>
        <a:solidFill>
          <a:schemeClr val="accent5">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Online users are using Wi-Fi router for access the internet.</a:t>
          </a:r>
        </a:p>
      </dsp:txBody>
      <dsp:txXfrm>
        <a:off x="76762" y="1816234"/>
        <a:ext cx="6756863" cy="1418956"/>
      </dsp:txXfrm>
    </dsp:sp>
    <dsp:sp modelId="{BC91B5DC-EABC-4F8F-97F5-C286AE9FD9FB}">
      <dsp:nvSpPr>
        <dsp:cNvPr id="0" name=""/>
        <dsp:cNvSpPr/>
      </dsp:nvSpPr>
      <dsp:spPr>
        <a:xfrm>
          <a:off x="0" y="3392592"/>
          <a:ext cx="6910387" cy="1572480"/>
        </a:xfrm>
        <a:prstGeom prst="roundRect">
          <a:avLst/>
        </a:prstGeom>
        <a:solidFill>
          <a:schemeClr val="accent2">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Due to this crisis, most of them facing momentary power cuts – Wi-Fi disconnectivity </a:t>
          </a:r>
        </a:p>
      </dsp:txBody>
      <dsp:txXfrm>
        <a:off x="76762" y="3469354"/>
        <a:ext cx="6756863" cy="1418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69329-27E7-4BF4-8906-55E6532C951D}">
      <dsp:nvSpPr>
        <dsp:cNvPr id="0" name=""/>
        <dsp:cNvSpPr/>
      </dsp:nvSpPr>
      <dsp:spPr>
        <a:xfrm>
          <a:off x="0" y="8775"/>
          <a:ext cx="6910387" cy="1622278"/>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Feasibility is the first step toward the process of project design</a:t>
          </a:r>
        </a:p>
      </dsp:txBody>
      <dsp:txXfrm>
        <a:off x="79193" y="87968"/>
        <a:ext cx="6752001" cy="1463892"/>
      </dsp:txXfrm>
    </dsp:sp>
    <dsp:sp modelId="{F9F7A178-1889-491E-837B-75EC9A52B422}">
      <dsp:nvSpPr>
        <dsp:cNvPr id="0" name=""/>
        <dsp:cNvSpPr/>
      </dsp:nvSpPr>
      <dsp:spPr>
        <a:xfrm>
          <a:off x="0" y="1714573"/>
          <a:ext cx="6910387" cy="1622278"/>
        </a:xfrm>
        <a:prstGeom prst="roundRect">
          <a:avLst/>
        </a:prstGeom>
        <a:solidFill>
          <a:schemeClr val="accent2">
            <a:hueOff val="-4377215"/>
            <a:satOff val="-3950"/>
            <a:lumOff val="-88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 technical and economic feasibility define the financial analysis of product design. </a:t>
          </a:r>
        </a:p>
      </dsp:txBody>
      <dsp:txXfrm>
        <a:off x="79193" y="1793766"/>
        <a:ext cx="6752001" cy="1463892"/>
      </dsp:txXfrm>
    </dsp:sp>
    <dsp:sp modelId="{BC91B5DC-EABC-4F8F-97F5-C286AE9FD9FB}">
      <dsp:nvSpPr>
        <dsp:cNvPr id="0" name=""/>
        <dsp:cNvSpPr/>
      </dsp:nvSpPr>
      <dsp:spPr>
        <a:xfrm>
          <a:off x="0" y="3420371"/>
          <a:ext cx="6910387" cy="1622278"/>
        </a:xfrm>
        <a:prstGeom prst="roundRect">
          <a:avLst/>
        </a:prstGeom>
        <a:solidFill>
          <a:schemeClr val="accent2">
            <a:hueOff val="-8754431"/>
            <a:satOff val="-7900"/>
            <a:lumOff val="-176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First, our simple solar Wi-Fi design involves development of a working    model of the product.</a:t>
          </a:r>
        </a:p>
      </dsp:txBody>
      <dsp:txXfrm>
        <a:off x="79193" y="3499564"/>
        <a:ext cx="6752001" cy="14638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EDB233-9388-4BF1-AB9B-5FB7B749C4FD}"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5AD49-23B3-4D91-BAC0-1EF84A2BC6F4}" type="slidenum">
              <a:rPr lang="en-US" smtClean="0"/>
              <a:t>‹#›</a:t>
            </a:fld>
            <a:endParaRPr lang="en-US"/>
          </a:p>
        </p:txBody>
      </p:sp>
    </p:spTree>
    <p:extLst>
      <p:ext uri="{BB962C8B-B14F-4D97-AF65-F5344CB8AC3E}">
        <p14:creationId xmlns:p14="http://schemas.microsoft.com/office/powerpoint/2010/main" val="410207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75AD49-23B3-4D91-BAC0-1EF84A2BC6F4}" type="slidenum">
              <a:rPr lang="en-US" smtClean="0"/>
              <a:t>4</a:t>
            </a:fld>
            <a:endParaRPr lang="en-US"/>
          </a:p>
        </p:txBody>
      </p:sp>
    </p:spTree>
    <p:extLst>
      <p:ext uri="{BB962C8B-B14F-4D97-AF65-F5344CB8AC3E}">
        <p14:creationId xmlns:p14="http://schemas.microsoft.com/office/powerpoint/2010/main" val="96141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75AD49-23B3-4D91-BAC0-1EF84A2BC6F4}" type="slidenum">
              <a:rPr lang="en-US" smtClean="0"/>
              <a:t>11</a:t>
            </a:fld>
            <a:endParaRPr lang="en-US"/>
          </a:p>
        </p:txBody>
      </p:sp>
    </p:spTree>
    <p:extLst>
      <p:ext uri="{BB962C8B-B14F-4D97-AF65-F5344CB8AC3E}">
        <p14:creationId xmlns:p14="http://schemas.microsoft.com/office/powerpoint/2010/main" val="176180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9936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7/28/2022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44403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24642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630823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10749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132763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6765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50080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82476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66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14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9698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690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154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258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3635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73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2D6E202-B606-4609-B914-27C9371A1F6D}" type="datetime1">
              <a:rPr lang="en-US" smtClean="0"/>
              <a:t>7/28/2022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2978442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3.bin"/><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404794" y="3429000"/>
            <a:ext cx="6470692" cy="1229306"/>
          </a:xfrm>
        </p:spPr>
        <p:txBody>
          <a:bodyPr>
            <a:normAutofit fontScale="90000"/>
          </a:bodyPr>
          <a:lstStyle/>
          <a:p>
            <a:r>
              <a:rPr lang="en-US" sz="3800" b="1" dirty="0">
                <a:solidFill>
                  <a:schemeClr val="accent3">
                    <a:lumMod val="40000"/>
                    <a:lumOff val="60000"/>
                  </a:schemeClr>
                </a:solidFill>
                <a:latin typeface="Times New Roman" panose="02020603050405020304" pitchFamily="18" charset="0"/>
                <a:cs typeface="Times New Roman" panose="02020603050405020304" pitchFamily="18" charset="0"/>
              </a:rPr>
              <a:t>PROBLEM DESCRIPTION AND  JUSTIFICATION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614761" y="5279026"/>
            <a:ext cx="6470693" cy="605256"/>
          </a:xfrm>
        </p:spPr>
        <p:txBody>
          <a:bodyPr>
            <a:normAutofit/>
          </a:bodyPr>
          <a:lstStyle/>
          <a:p>
            <a:r>
              <a:rPr lang="en-US" b="1" dirty="0">
                <a:solidFill>
                  <a:schemeClr val="accent6">
                    <a:lumMod val="20000"/>
                    <a:lumOff val="80000"/>
                  </a:schemeClr>
                </a:solidFill>
                <a:latin typeface="Times New Roman" panose="02020603050405020304" pitchFamily="18" charset="0"/>
                <a:cs typeface="Times New Roman" panose="02020603050405020304" pitchFamily="18" charset="0"/>
              </a:rPr>
              <a:t>PROBLEM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3" y="-168621"/>
            <a:ext cx="9504217" cy="36988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08" y="3308676"/>
            <a:ext cx="4479489" cy="2656645"/>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B2E2F69C-9157-8F11-2BFF-B89C6F85284B}"/>
              </a:ext>
            </a:extLst>
          </p:cNvPr>
          <p:cNvPicPr>
            <a:picLocks noGrp="1" noChangeAspect="1"/>
          </p:cNvPicPr>
          <p:nvPr>
            <p:ph idx="1"/>
          </p:nvPr>
        </p:nvPicPr>
        <p:blipFill>
          <a:blip r:embed="rId2"/>
          <a:stretch>
            <a:fillRect/>
          </a:stretch>
        </p:blipFill>
        <p:spPr>
          <a:xfrm>
            <a:off x="1330036" y="685799"/>
            <a:ext cx="8709891" cy="5391727"/>
          </a:xfrm>
          <a:prstGeom prst="rect">
            <a:avLst/>
          </a:prstGeom>
        </p:spPr>
      </p:pic>
    </p:spTree>
    <p:extLst>
      <p:ext uri="{BB962C8B-B14F-4D97-AF65-F5344CB8AC3E}">
        <p14:creationId xmlns:p14="http://schemas.microsoft.com/office/powerpoint/2010/main" val="176494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C5D-7271-E3E2-8681-B3AF136833B4}"/>
              </a:ext>
            </a:extLst>
          </p:cNvPr>
          <p:cNvSpPr>
            <a:spLocks noGrp="1"/>
          </p:cNvSpPr>
          <p:nvPr>
            <p:ph type="title"/>
          </p:nvPr>
        </p:nvSpPr>
        <p:spPr>
          <a:xfrm>
            <a:off x="892618" y="5113648"/>
            <a:ext cx="10909073" cy="957902"/>
          </a:xfrm>
        </p:spPr>
        <p:txBody>
          <a:bodyPr vert="horz" lIns="91440" tIns="45720" rIns="91440" bIns="45720" rtlCol="0" anchor="b">
            <a:normAutofit fontScale="90000"/>
          </a:bodyPr>
          <a:lstStyle/>
          <a:p>
            <a:r>
              <a:rPr lang="en-US" sz="6000" dirty="0">
                <a:solidFill>
                  <a:schemeClr val="tx1">
                    <a:lumMod val="85000"/>
                  </a:schemeClr>
                </a:solidFill>
              </a:rPr>
              <a:t>Marketing, Sales &amp; Beyond</a:t>
            </a:r>
          </a:p>
        </p:txBody>
      </p:sp>
      <p:pic>
        <p:nvPicPr>
          <p:cNvPr id="24" name="Graphic 5" descr="Marketing">
            <a:extLst>
              <a:ext uri="{FF2B5EF4-FFF2-40B4-BE49-F238E27FC236}">
                <a16:creationId xmlns:a16="http://schemas.microsoft.com/office/drawing/2014/main" id="{64F2CDC8-E17C-33C9-CB4E-3A4C5CDF1B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3928" y="640080"/>
            <a:ext cx="3602736" cy="3602736"/>
          </a:xfrm>
          <a:prstGeom prst="rect">
            <a:avLst/>
          </a:prstGeom>
        </p:spPr>
      </p:pic>
      <p:pic>
        <p:nvPicPr>
          <p:cNvPr id="42" name="Picture 41" descr="Diagram&#10;&#10;Description automatically generated">
            <a:extLst>
              <a:ext uri="{FF2B5EF4-FFF2-40B4-BE49-F238E27FC236}">
                <a16:creationId xmlns:a16="http://schemas.microsoft.com/office/drawing/2014/main" id="{AB8A908A-E50C-28E2-0726-DC25EAA90EA6}"/>
              </a:ext>
            </a:extLst>
          </p:cNvPr>
          <p:cNvPicPr>
            <a:picLocks noChangeAspect="1"/>
          </p:cNvPicPr>
          <p:nvPr/>
        </p:nvPicPr>
        <p:blipFill>
          <a:blip r:embed="rId5"/>
          <a:stretch>
            <a:fillRect/>
          </a:stretch>
        </p:blipFill>
        <p:spPr>
          <a:xfrm>
            <a:off x="5791200" y="724849"/>
            <a:ext cx="5767899" cy="3825381"/>
          </a:xfrm>
          <a:prstGeom prst="rect">
            <a:avLst/>
          </a:prstGeom>
        </p:spPr>
      </p:pic>
    </p:spTree>
    <p:extLst>
      <p:ext uri="{BB962C8B-B14F-4D97-AF65-F5344CB8AC3E}">
        <p14:creationId xmlns:p14="http://schemas.microsoft.com/office/powerpoint/2010/main" val="1523486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02A-FDD4-4EC7-AA2D-F25703508339}"/>
              </a:ext>
            </a:extLst>
          </p:cNvPr>
          <p:cNvSpPr>
            <a:spLocks noGrp="1"/>
          </p:cNvSpPr>
          <p:nvPr>
            <p:ph type="title"/>
          </p:nvPr>
        </p:nvSpPr>
        <p:spPr>
          <a:xfrm>
            <a:off x="643467" y="516835"/>
            <a:ext cx="3448259" cy="1666501"/>
          </a:xfrm>
        </p:spPr>
        <p:txBody>
          <a:bodyPr vert="horz" lIns="91440" tIns="45720" rIns="91440" bIns="45720" rtlCol="0">
            <a:normAutofit fontScale="90000"/>
          </a:bodyPr>
          <a:lstStyle/>
          <a:p>
            <a:r>
              <a:rPr lang="en-US" sz="3700" dirty="0" err="1">
                <a:solidFill>
                  <a:srgbClr val="FFFFFF"/>
                </a:solidFill>
                <a:latin typeface="Times New Roman" panose="02020603050405020304" pitchFamily="18" charset="0"/>
                <a:cs typeface="Times New Roman" panose="02020603050405020304" pitchFamily="18" charset="0"/>
              </a:rPr>
              <a:t>MArKETING</a:t>
            </a:r>
            <a:r>
              <a:rPr lang="en-US" sz="3700" dirty="0">
                <a:solidFill>
                  <a:srgbClr val="FFFFFF"/>
                </a:solidFill>
                <a:latin typeface="Times New Roman" panose="02020603050405020304" pitchFamily="18" charset="0"/>
                <a:cs typeface="Times New Roman" panose="02020603050405020304" pitchFamily="18" charset="0"/>
              </a:rPr>
              <a:t>, SALES &amp; BEYOND</a:t>
            </a:r>
          </a:p>
        </p:txBody>
      </p:sp>
      <p:sp>
        <p:nvSpPr>
          <p:cNvPr id="3" name="Content Placeholder 2">
            <a:extLst>
              <a:ext uri="{FF2B5EF4-FFF2-40B4-BE49-F238E27FC236}">
                <a16:creationId xmlns:a16="http://schemas.microsoft.com/office/drawing/2014/main" id="{EB683507-BA54-F764-CC52-5A2F986BA46F}"/>
              </a:ext>
            </a:extLst>
          </p:cNvPr>
          <p:cNvSpPr>
            <a:spLocks noGrp="1"/>
          </p:cNvSpPr>
          <p:nvPr>
            <p:ph idx="1"/>
          </p:nvPr>
        </p:nvSpPr>
        <p:spPr>
          <a:xfrm>
            <a:off x="643467" y="2546224"/>
            <a:ext cx="3448259" cy="3342747"/>
          </a:xfrm>
        </p:spPr>
        <p:txBody>
          <a:bodyPr vert="horz" lIns="91440" tIns="45720" rIns="91440" bIns="45720" rtlCol="0">
            <a:noAutofit/>
          </a:bodyPr>
          <a:lstStyle/>
          <a:p>
            <a:pPr marL="0" indent="0">
              <a:buNone/>
            </a:pPr>
            <a:r>
              <a:rPr lang="en-US" sz="1600" cap="all" spc="200" dirty="0">
                <a:solidFill>
                  <a:srgbClr val="FFFFFF"/>
                </a:solidFill>
                <a:latin typeface="Times New Roman" panose="02020603050405020304" pitchFamily="18" charset="0"/>
                <a:cs typeface="Times New Roman" panose="02020603050405020304" pitchFamily="18" charset="0"/>
              </a:rPr>
              <a:t>When we are design a product, we need to ESTIMATE THE DEMAND of that PRODUCT IN THE FUTURE AND ARE THERE ANY ALTERNATE PRODUCT IN THE MARKET. IF THEY ARE MAKE GOOD SIGN TO OUR PRODUCT THEN ONLY, WE CAN EASILY MARKET IN THE MARKET.</a:t>
            </a:r>
          </a:p>
        </p:txBody>
      </p:sp>
      <p:pic>
        <p:nvPicPr>
          <p:cNvPr id="5" name="Picture 4" descr="Cardboard boxes on conveyor belt">
            <a:extLst>
              <a:ext uri="{FF2B5EF4-FFF2-40B4-BE49-F238E27FC236}">
                <a16:creationId xmlns:a16="http://schemas.microsoft.com/office/drawing/2014/main" id="{8F3E9D4F-9BDE-1680-B982-9C8B1D11CE96}"/>
              </a:ext>
            </a:extLst>
          </p:cNvPr>
          <p:cNvPicPr>
            <a:picLocks noChangeAspect="1"/>
          </p:cNvPicPr>
          <p:nvPr/>
        </p:nvPicPr>
        <p:blipFill rotWithShape="1">
          <a:blip r:embed="rId2"/>
          <a:srcRect l="13317" r="13316" b="-1"/>
          <a:stretch/>
        </p:blipFill>
        <p:spPr>
          <a:xfrm>
            <a:off x="4654296" y="10"/>
            <a:ext cx="7537703" cy="6857990"/>
          </a:xfrm>
          <a:prstGeom prst="rect">
            <a:avLst/>
          </a:prstGeom>
        </p:spPr>
      </p:pic>
    </p:spTree>
    <p:extLst>
      <p:ext uri="{BB962C8B-B14F-4D97-AF65-F5344CB8AC3E}">
        <p14:creationId xmlns:p14="http://schemas.microsoft.com/office/powerpoint/2010/main" val="173798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000" dirty="0">
                <a:latin typeface="Times New Roman" panose="02020603050405020304" pitchFamily="18" charset="0"/>
                <a:cs typeface="Times New Roman" panose="02020603050405020304" pitchFamily="18" charset="0"/>
              </a:rPr>
              <a:t>PROBLEM DESCRPTION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&amp;</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PROBLEM VALIDATION</a:t>
            </a:r>
          </a:p>
        </p:txBody>
      </p:sp>
      <p:graphicFrame>
        <p:nvGraphicFramePr>
          <p:cNvPr id="64" name="Content Placeholder 6">
            <a:extLst>
              <a:ext uri="{FF2B5EF4-FFF2-40B4-BE49-F238E27FC236}">
                <a16:creationId xmlns:a16="http://schemas.microsoft.com/office/drawing/2014/main" id="{D9BE704C-5061-81CF-4BC3-D98AEABB7E4C}"/>
              </a:ext>
            </a:extLst>
          </p:cNvPr>
          <p:cNvGraphicFramePr>
            <a:graphicFrameLocks noGrp="1"/>
          </p:cNvGraphicFramePr>
          <p:nvPr>
            <p:ph idx="1"/>
            <p:extLst>
              <p:ext uri="{D42A27DB-BD31-4B8C-83A1-F6EECF244321}">
                <p14:modId xmlns:p14="http://schemas.microsoft.com/office/powerpoint/2010/main" val="356301370"/>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A71C6-58D6-EBEC-14FB-D539889A5624}"/>
              </a:ext>
            </a:extLst>
          </p:cNvPr>
          <p:cNvSpPr>
            <a:spLocks noGrp="1"/>
          </p:cNvSpPr>
          <p:nvPr>
            <p:ph idx="1"/>
          </p:nvPr>
        </p:nvSpPr>
        <p:spPr>
          <a:xfrm>
            <a:off x="73891" y="120073"/>
            <a:ext cx="3928047" cy="6640945"/>
          </a:xfrm>
          <a:solidFill>
            <a:schemeClr val="accent6">
              <a:lumMod val="50000"/>
            </a:schemeClr>
          </a:solidFill>
        </p:spPr>
        <p:txBody>
          <a:bodyPr>
            <a:noAutofit/>
          </a:bodyPr>
          <a:lstStyle/>
          <a:p>
            <a:pPr marL="0" indent="0">
              <a:lnSpc>
                <a:spcPct val="100000"/>
              </a:lnSpc>
              <a:buClrTx/>
              <a:buNone/>
            </a:pPr>
            <a:endParaRPr lang="en-US" sz="1800" dirty="0">
              <a:solidFill>
                <a:srgbClr val="FFFFFF"/>
              </a:solidFill>
              <a:latin typeface="Times New Roman" panose="02020603050405020304" pitchFamily="18" charset="0"/>
              <a:cs typeface="Times New Roman" panose="02020603050405020304" pitchFamily="18" charset="0"/>
            </a:endParaRPr>
          </a:p>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Difficulties faced in momentary power cuts</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Can’t attend the online classes properly.</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Can't attend online examinations, can't do online submissions instantly.</a:t>
            </a:r>
          </a:p>
          <a:p>
            <a:pPr>
              <a:lnSpc>
                <a:spcPct val="100000"/>
              </a:lnSpc>
              <a:buClrTx/>
            </a:pPr>
            <a:endParaRPr lang="en-US" sz="1800" dirty="0">
              <a:solidFill>
                <a:srgbClr val="FFFFFF"/>
              </a:solidFill>
              <a:latin typeface="Times New Roman" panose="02020603050405020304" pitchFamily="18" charset="0"/>
              <a:cs typeface="Times New Roman" panose="02020603050405020304" pitchFamily="18" charset="0"/>
            </a:endParaRPr>
          </a:p>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Solution …</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Want a automatic Wi-Fi system for about 3- 4 hours</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Use both solar and A/C power to charge the battery</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We prefer LED system to system during power cut times</a:t>
            </a:r>
          </a:p>
          <a:p>
            <a:pPr>
              <a:lnSpc>
                <a:spcPct val="100000"/>
              </a:lnSpc>
              <a:buClrTx/>
            </a:pPr>
            <a:r>
              <a:rPr lang="en-US" sz="1800" dirty="0">
                <a:solidFill>
                  <a:srgbClr val="FFFFFF"/>
                </a:solidFill>
                <a:latin typeface="Times New Roman" panose="02020603050405020304" pitchFamily="18" charset="0"/>
                <a:cs typeface="Times New Roman" panose="02020603050405020304" pitchFamily="18" charset="0"/>
              </a:rPr>
              <a:t>Make  device with a manageable cost</a:t>
            </a:r>
          </a:p>
          <a:p>
            <a:pPr marL="0" indent="0">
              <a:lnSpc>
                <a:spcPct val="100000"/>
              </a:lnSpc>
              <a:buClrTx/>
              <a:buNone/>
            </a:pPr>
            <a:endParaRPr lang="en-US" sz="1800" dirty="0">
              <a:solidFill>
                <a:srgbClr val="FFFFFF"/>
              </a:solidFill>
              <a:latin typeface="Times New Roman" panose="02020603050405020304" pitchFamily="18" charset="0"/>
              <a:cs typeface="Times New Roman" panose="02020603050405020304" pitchFamily="18" charset="0"/>
            </a:endParaRPr>
          </a:p>
          <a:p>
            <a:pPr marL="0" indent="0">
              <a:lnSpc>
                <a:spcPct val="100000"/>
              </a:lnSpc>
              <a:buClrTx/>
              <a:buNone/>
            </a:pPr>
            <a:endParaRPr lang="en-US" sz="1800" dirty="0">
              <a:solidFill>
                <a:srgbClr val="FFFFFF"/>
              </a:solidFill>
              <a:latin typeface="Times New Roman" panose="02020603050405020304" pitchFamily="18" charset="0"/>
              <a:cs typeface="Times New Roman" panose="02020603050405020304" pitchFamily="18" charset="0"/>
            </a:endParaRPr>
          </a:p>
          <a:p>
            <a:pPr marL="0" indent="0">
              <a:lnSpc>
                <a:spcPct val="100000"/>
              </a:lnSpc>
              <a:buClrTx/>
              <a:buNone/>
            </a:pP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985" y="120073"/>
            <a:ext cx="3788942" cy="251871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91" y="304800"/>
            <a:ext cx="3984744" cy="2623127"/>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959" y="3232727"/>
            <a:ext cx="3445301" cy="2395060"/>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5"/>
          <a:stretch>
            <a:fillRect/>
          </a:stretch>
        </p:blipFill>
        <p:spPr>
          <a:xfrm>
            <a:off x="8639726" y="3495941"/>
            <a:ext cx="3292808" cy="27940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027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C5D-7271-E3E2-8681-B3AF136833B4}"/>
              </a:ext>
            </a:extLst>
          </p:cNvPr>
          <p:cNvSpPr>
            <a:spLocks noGrp="1"/>
          </p:cNvSpPr>
          <p:nvPr>
            <p:ph type="title"/>
          </p:nvPr>
        </p:nvSpPr>
        <p:spPr>
          <a:xfrm>
            <a:off x="633999" y="4550230"/>
            <a:ext cx="10909073" cy="957902"/>
          </a:xfrm>
        </p:spPr>
        <p:txBody>
          <a:bodyPr vert="horz" lIns="91440" tIns="45720" rIns="91440" bIns="45720" rtlCol="0" anchor="b">
            <a:normAutofit fontScale="90000"/>
          </a:bodyPr>
          <a:lstStyle/>
          <a:p>
            <a:endParaRPr lang="en-US" sz="6000" dirty="0">
              <a:solidFill>
                <a:schemeClr val="tx1">
                  <a:lumMod val="85000"/>
                  <a:lumOff val="15000"/>
                </a:schemeClr>
              </a:solidFill>
            </a:endParaRPr>
          </a:p>
        </p:txBody>
      </p:sp>
      <p:sp>
        <p:nvSpPr>
          <p:cNvPr id="10" name="Rounded Rectangle 9"/>
          <p:cNvSpPr/>
          <p:nvPr/>
        </p:nvSpPr>
        <p:spPr>
          <a:xfrm>
            <a:off x="1377989" y="135416"/>
            <a:ext cx="4710546" cy="689204"/>
          </a:xfrm>
          <a:prstGeom prst="roundRect">
            <a:avLst/>
          </a:prstGeom>
          <a:solidFill>
            <a:schemeClr val="tx1">
              <a:lumMod val="9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accent2">
                    <a:lumMod val="50000"/>
                  </a:schemeClr>
                </a:solidFill>
              </a:rPr>
              <a:t>Product interface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473" y="781634"/>
            <a:ext cx="4156363" cy="28524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027" y="3939495"/>
            <a:ext cx="3607954" cy="26393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90" y="1120183"/>
            <a:ext cx="7237765" cy="5209309"/>
          </a:xfrm>
          <a:prstGeom prst="rect">
            <a:avLst/>
          </a:prstGeom>
        </p:spPr>
      </p:pic>
    </p:spTree>
    <p:extLst>
      <p:ext uri="{BB962C8B-B14F-4D97-AF65-F5344CB8AC3E}">
        <p14:creationId xmlns:p14="http://schemas.microsoft.com/office/powerpoint/2010/main" val="295817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549034" y="3108466"/>
            <a:ext cx="2590562" cy="3614738"/>
          </a:xfrm>
        </p:spPr>
      </p:pic>
      <p:sp>
        <p:nvSpPr>
          <p:cNvPr id="6" name="Right Arrow 5"/>
          <p:cNvSpPr/>
          <p:nvPr/>
        </p:nvSpPr>
        <p:spPr>
          <a:xfrm>
            <a:off x="8291994" y="4248729"/>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0" name="Right Arrow 9"/>
          <p:cNvSpPr/>
          <p:nvPr/>
        </p:nvSpPr>
        <p:spPr>
          <a:xfrm rot="19914600">
            <a:off x="8212380" y="3229751"/>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1" name="Right Arrow 10"/>
          <p:cNvSpPr/>
          <p:nvPr/>
        </p:nvSpPr>
        <p:spPr>
          <a:xfrm rot="520867">
            <a:off x="8318978" y="5397691"/>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2" name="Right Arrow 11"/>
          <p:cNvSpPr/>
          <p:nvPr/>
        </p:nvSpPr>
        <p:spPr>
          <a:xfrm rot="19128957">
            <a:off x="7506661" y="2823052"/>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3" name="Right Arrow 12"/>
          <p:cNvSpPr/>
          <p:nvPr/>
        </p:nvSpPr>
        <p:spPr>
          <a:xfrm rot="16200000">
            <a:off x="6105427" y="2732794"/>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4" name="Right Arrow 13"/>
          <p:cNvSpPr/>
          <p:nvPr/>
        </p:nvSpPr>
        <p:spPr>
          <a:xfrm rot="16200000">
            <a:off x="4913048" y="2792207"/>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5" name="Right Arrow 14"/>
          <p:cNvSpPr/>
          <p:nvPr/>
        </p:nvSpPr>
        <p:spPr>
          <a:xfrm rot="11802183">
            <a:off x="2923419" y="3398049"/>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6" name="Right Arrow 15"/>
          <p:cNvSpPr/>
          <p:nvPr/>
        </p:nvSpPr>
        <p:spPr>
          <a:xfrm rot="10800000">
            <a:off x="2694046" y="4285674"/>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7" name="Right Arrow 16"/>
          <p:cNvSpPr/>
          <p:nvPr/>
        </p:nvSpPr>
        <p:spPr>
          <a:xfrm rot="10113588">
            <a:off x="2723161" y="5381291"/>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7" name="Round Same Side Corner Rectangle 6"/>
          <p:cNvSpPr/>
          <p:nvPr/>
        </p:nvSpPr>
        <p:spPr>
          <a:xfrm>
            <a:off x="9592846" y="5171921"/>
            <a:ext cx="1671782" cy="1121321"/>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Height 6cm</a:t>
            </a:r>
          </a:p>
          <a:p>
            <a:pPr algn="ctr"/>
            <a:r>
              <a:rPr lang="en-GB" dirty="0">
                <a:solidFill>
                  <a:schemeClr val="bg1"/>
                </a:solidFill>
              </a:rPr>
              <a:t>Length 8cm </a:t>
            </a:r>
          </a:p>
          <a:p>
            <a:pPr algn="ctr"/>
            <a:r>
              <a:rPr lang="en-GB" dirty="0">
                <a:solidFill>
                  <a:schemeClr val="bg1"/>
                </a:solidFill>
              </a:rPr>
              <a:t>Width 4cm</a:t>
            </a:r>
            <a:endParaRPr lang="en-GB" dirty="0">
              <a:solidFill>
                <a:schemeClr val="bg1"/>
              </a:solidFill>
              <a:effectLst>
                <a:outerShdw blurRad="50800" dist="38100" dir="10800000" algn="r" rotWithShape="0">
                  <a:prstClr val="black">
                    <a:alpha val="40000"/>
                  </a:prstClr>
                </a:outerShdw>
              </a:effectLst>
            </a:endParaRPr>
          </a:p>
        </p:txBody>
      </p:sp>
      <p:sp>
        <p:nvSpPr>
          <p:cNvPr id="19" name="Round Same Side Corner Rectangle 18"/>
          <p:cNvSpPr/>
          <p:nvPr/>
        </p:nvSpPr>
        <p:spPr>
          <a:xfrm>
            <a:off x="9497315" y="4047544"/>
            <a:ext cx="1671782" cy="771824"/>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Weight 300g</a:t>
            </a:r>
          </a:p>
        </p:txBody>
      </p:sp>
      <p:sp>
        <p:nvSpPr>
          <p:cNvPr id="20" name="Round Same Side Corner Rectangle 19"/>
          <p:cNvSpPr/>
          <p:nvPr/>
        </p:nvSpPr>
        <p:spPr>
          <a:xfrm>
            <a:off x="9321824" y="2676272"/>
            <a:ext cx="1847273" cy="927075"/>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Working time- 4 hours</a:t>
            </a:r>
          </a:p>
        </p:txBody>
      </p:sp>
      <p:sp>
        <p:nvSpPr>
          <p:cNvPr id="21" name="Round Same Side Corner Rectangle 20"/>
          <p:cNvSpPr/>
          <p:nvPr/>
        </p:nvSpPr>
        <p:spPr>
          <a:xfrm>
            <a:off x="8170006" y="1593575"/>
            <a:ext cx="1886480" cy="883328"/>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Charging time 2 hours</a:t>
            </a:r>
          </a:p>
        </p:txBody>
      </p:sp>
      <p:sp>
        <p:nvSpPr>
          <p:cNvPr id="22" name="Round Same Side Corner Rectangle 21"/>
          <p:cNvSpPr/>
          <p:nvPr/>
        </p:nvSpPr>
        <p:spPr>
          <a:xfrm>
            <a:off x="5779292" y="1311564"/>
            <a:ext cx="2108563" cy="1059321"/>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Efficient power providing and easy to handle</a:t>
            </a:r>
          </a:p>
        </p:txBody>
      </p:sp>
      <p:sp>
        <p:nvSpPr>
          <p:cNvPr id="23" name="Round Same Side Corner Rectangle 22"/>
          <p:cNvSpPr/>
          <p:nvPr/>
        </p:nvSpPr>
        <p:spPr>
          <a:xfrm>
            <a:off x="3913909" y="1437921"/>
            <a:ext cx="1671782" cy="771824"/>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Real time working</a:t>
            </a:r>
          </a:p>
        </p:txBody>
      </p:sp>
      <p:sp>
        <p:nvSpPr>
          <p:cNvPr id="24" name="Round Same Side Corner Rectangle 23"/>
          <p:cNvSpPr/>
          <p:nvPr/>
        </p:nvSpPr>
        <p:spPr>
          <a:xfrm>
            <a:off x="596728" y="2807064"/>
            <a:ext cx="1671782" cy="771824"/>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Warranty</a:t>
            </a:r>
          </a:p>
          <a:p>
            <a:pPr algn="ctr"/>
            <a:r>
              <a:rPr lang="en-GB" dirty="0">
                <a:solidFill>
                  <a:schemeClr val="bg1"/>
                </a:solidFill>
              </a:rPr>
              <a:t> 1 year</a:t>
            </a:r>
          </a:p>
        </p:txBody>
      </p:sp>
      <p:sp>
        <p:nvSpPr>
          <p:cNvPr id="25" name="Round Same Side Corner Rectangle 24"/>
          <p:cNvSpPr/>
          <p:nvPr/>
        </p:nvSpPr>
        <p:spPr>
          <a:xfrm>
            <a:off x="498764" y="3883304"/>
            <a:ext cx="1827119" cy="936064"/>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Power Consumption 5W</a:t>
            </a:r>
            <a:endParaRPr lang="en-GB" dirty="0">
              <a:solidFill>
                <a:schemeClr val="bg1"/>
              </a:solidFill>
            </a:endParaRPr>
          </a:p>
        </p:txBody>
      </p:sp>
      <p:sp>
        <p:nvSpPr>
          <p:cNvPr id="26" name="Round Same Side Corner Rectangle 25"/>
          <p:cNvSpPr/>
          <p:nvPr/>
        </p:nvSpPr>
        <p:spPr>
          <a:xfrm>
            <a:off x="654101" y="5521418"/>
            <a:ext cx="1671782" cy="771824"/>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Life time </a:t>
            </a:r>
          </a:p>
          <a:p>
            <a:pPr algn="ctr"/>
            <a:r>
              <a:rPr lang="en-GB" dirty="0">
                <a:solidFill>
                  <a:schemeClr val="bg1"/>
                </a:solidFill>
              </a:rPr>
              <a:t>4-5 year</a:t>
            </a:r>
          </a:p>
        </p:txBody>
      </p:sp>
      <p:sp>
        <p:nvSpPr>
          <p:cNvPr id="27" name="Right Arrow 26"/>
          <p:cNvSpPr/>
          <p:nvPr/>
        </p:nvSpPr>
        <p:spPr>
          <a:xfrm rot="13539506">
            <a:off x="3469531" y="2832208"/>
            <a:ext cx="757381" cy="36945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8" name="Round Same Side Corner Rectangle 27"/>
          <p:cNvSpPr/>
          <p:nvPr/>
        </p:nvSpPr>
        <p:spPr>
          <a:xfrm>
            <a:off x="1489992" y="1490402"/>
            <a:ext cx="1828800" cy="880483"/>
          </a:xfrm>
          <a:prstGeom prst="round2SameRect">
            <a:avLst/>
          </a:prstGeom>
          <a:solidFill>
            <a:schemeClr val="tx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Can using automatically and manually</a:t>
            </a:r>
          </a:p>
        </p:txBody>
      </p:sp>
      <p:sp>
        <p:nvSpPr>
          <p:cNvPr id="8" name="Rounded Rectangle 7"/>
          <p:cNvSpPr/>
          <p:nvPr/>
        </p:nvSpPr>
        <p:spPr>
          <a:xfrm>
            <a:off x="3913909" y="320143"/>
            <a:ext cx="3482109" cy="689204"/>
          </a:xfrm>
          <a:prstGeom prst="roundRect">
            <a:avLst/>
          </a:prstGeom>
          <a:solidFill>
            <a:schemeClr val="tx1">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Product features</a:t>
            </a:r>
          </a:p>
        </p:txBody>
      </p:sp>
    </p:spTree>
    <p:extLst>
      <p:ext uri="{BB962C8B-B14F-4D97-AF65-F5344CB8AC3E}">
        <p14:creationId xmlns:p14="http://schemas.microsoft.com/office/powerpoint/2010/main" val="147742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02A-FDD4-4EC7-AA2D-F25703508339}"/>
              </a:ext>
            </a:extLst>
          </p:cNvPr>
          <p:cNvSpPr>
            <a:spLocks noGrp="1"/>
          </p:cNvSpPr>
          <p:nvPr>
            <p:ph type="title"/>
          </p:nvPr>
        </p:nvSpPr>
        <p:spPr>
          <a:xfrm>
            <a:off x="218594" y="138145"/>
            <a:ext cx="3448259" cy="1118001"/>
          </a:xfrm>
        </p:spPr>
        <p:txBody>
          <a:bodyPr vert="horz" lIns="91440" tIns="45720" rIns="91440" bIns="45720" rtlCol="0">
            <a:normAutofit/>
          </a:bodyPr>
          <a:lstStyle/>
          <a:p>
            <a:r>
              <a:rPr lang="en-US" sz="3700" dirty="0">
                <a:solidFill>
                  <a:srgbClr val="FFFFFF"/>
                </a:solidFill>
                <a:latin typeface="Times New Roman" panose="02020603050405020304" pitchFamily="18" charset="0"/>
                <a:cs typeface="Times New Roman" panose="02020603050405020304" pitchFamily="18" charset="0"/>
              </a:rPr>
              <a:t>UI Design</a:t>
            </a:r>
          </a:p>
        </p:txBody>
      </p:sp>
      <p:sp>
        <p:nvSpPr>
          <p:cNvPr id="3" name="Content Placeholder 2">
            <a:extLst>
              <a:ext uri="{FF2B5EF4-FFF2-40B4-BE49-F238E27FC236}">
                <a16:creationId xmlns:a16="http://schemas.microsoft.com/office/drawing/2014/main" id="{EB683507-BA54-F764-CC52-5A2F986BA46F}"/>
              </a:ext>
            </a:extLst>
          </p:cNvPr>
          <p:cNvSpPr>
            <a:spLocks noGrp="1"/>
          </p:cNvSpPr>
          <p:nvPr>
            <p:ph idx="1"/>
          </p:nvPr>
        </p:nvSpPr>
        <p:spPr>
          <a:xfrm>
            <a:off x="83127" y="1136074"/>
            <a:ext cx="4008599" cy="5264726"/>
          </a:xfrm>
        </p:spPr>
        <p:txBody>
          <a:bodyPr vert="horz" lIns="91440" tIns="45720" rIns="91440" bIns="45720" rtlCol="0">
            <a:noAutofit/>
          </a:bodyPr>
          <a:lstStyle/>
          <a:p>
            <a:pPr marL="0" indent="0">
              <a:buNone/>
            </a:pPr>
            <a:r>
              <a:rPr lang="en-US" sz="1600" cap="all" spc="200" dirty="0">
                <a:solidFill>
                  <a:srgbClr val="FFFFFF"/>
                </a:solidFill>
                <a:latin typeface="Times New Roman" panose="02020603050405020304" pitchFamily="18" charset="0"/>
                <a:cs typeface="Times New Roman" panose="02020603050405020304" pitchFamily="18" charset="0"/>
              </a:rPr>
              <a:t>Home &amp; office automation with automatic power distribution</a:t>
            </a:r>
          </a:p>
          <a:p>
            <a:pPr marL="0" indent="0">
              <a:buNone/>
            </a:pPr>
            <a:r>
              <a:rPr lang="en-US" sz="1600" cap="all" spc="200" dirty="0">
                <a:solidFill>
                  <a:srgbClr val="FFFFFF"/>
                </a:solidFill>
                <a:latin typeface="Times New Roman" panose="02020603050405020304" pitchFamily="18" charset="0"/>
                <a:cs typeface="Times New Roman" panose="02020603050405020304" pitchFamily="18" charset="0"/>
              </a:rPr>
              <a:t>Ui design includes..</a:t>
            </a:r>
          </a:p>
          <a:p>
            <a:r>
              <a:rPr lang="en-US" sz="1600" cap="all" spc="200" dirty="0">
                <a:solidFill>
                  <a:srgbClr val="FFFFFF"/>
                </a:solidFill>
                <a:latin typeface="Times New Roman" panose="02020603050405020304" pitchFamily="18" charset="0"/>
                <a:cs typeface="Times New Roman" panose="02020603050405020304" pitchFamily="18" charset="0"/>
              </a:rPr>
              <a:t>About the device</a:t>
            </a:r>
          </a:p>
          <a:p>
            <a:r>
              <a:rPr lang="en-US" sz="1600" cap="all" spc="200" dirty="0">
                <a:solidFill>
                  <a:srgbClr val="FFFFFF"/>
                </a:solidFill>
                <a:latin typeface="Times New Roman" panose="02020603050405020304" pitchFamily="18" charset="0"/>
                <a:cs typeface="Times New Roman" panose="02020603050405020304" pitchFamily="18" charset="0"/>
              </a:rPr>
              <a:t> how to work with device</a:t>
            </a:r>
          </a:p>
          <a:p>
            <a:r>
              <a:rPr lang="en-US" sz="1600" cap="all" spc="200" dirty="0">
                <a:solidFill>
                  <a:srgbClr val="FFFFFF"/>
                </a:solidFill>
                <a:latin typeface="Times New Roman" panose="02020603050405020304" pitchFamily="18" charset="0"/>
                <a:cs typeface="Times New Roman" panose="02020603050405020304" pitchFamily="18" charset="0"/>
              </a:rPr>
              <a:t>Configuring the device</a:t>
            </a:r>
          </a:p>
          <a:p>
            <a:r>
              <a:rPr lang="en-US" sz="1600" cap="all" spc="200" dirty="0">
                <a:solidFill>
                  <a:srgbClr val="FFFFFF"/>
                </a:solidFill>
                <a:latin typeface="Times New Roman" panose="02020603050405020304" pitchFamily="18" charset="0"/>
                <a:cs typeface="Times New Roman" panose="02020603050405020304" pitchFamily="18" charset="0"/>
              </a:rPr>
              <a:t>How long It works</a:t>
            </a:r>
          </a:p>
          <a:p>
            <a:r>
              <a:rPr lang="en-US" sz="1600" cap="all" spc="200" dirty="0" err="1">
                <a:solidFill>
                  <a:srgbClr val="FFFFFF"/>
                </a:solidFill>
                <a:latin typeface="Times New Roman" panose="02020603050405020304" pitchFamily="18" charset="0"/>
                <a:cs typeface="Times New Roman" panose="02020603050405020304" pitchFamily="18" charset="0"/>
              </a:rPr>
              <a:t>Pupose</a:t>
            </a:r>
            <a:r>
              <a:rPr lang="en-US" sz="1600" cap="all" spc="200" dirty="0">
                <a:solidFill>
                  <a:srgbClr val="FFFFFF"/>
                </a:solidFill>
                <a:latin typeface="Times New Roman" panose="02020603050405020304" pitchFamily="18" charset="0"/>
                <a:cs typeface="Times New Roman" panose="02020603050405020304" pitchFamily="18" charset="0"/>
              </a:rPr>
              <a:t> of switch</a:t>
            </a:r>
          </a:p>
          <a:p>
            <a:pPr marL="0" indent="0">
              <a:buNone/>
            </a:pPr>
            <a:endParaRPr lang="en-US" sz="1600" cap="all" spc="200" dirty="0">
              <a:solidFill>
                <a:srgbClr val="FFFFFF"/>
              </a:solidFill>
              <a:latin typeface="Times New Roman" panose="02020603050405020304" pitchFamily="18" charset="0"/>
              <a:cs typeface="Times New Roman" panose="02020603050405020304" pitchFamily="18" charset="0"/>
            </a:endParaRPr>
          </a:p>
          <a:p>
            <a:pPr marL="0" indent="0">
              <a:buNone/>
            </a:pPr>
            <a:endParaRPr lang="en-US" sz="1600" cap="all" spc="200" dirty="0">
              <a:solidFill>
                <a:srgbClr val="FFFFFF"/>
              </a:solidFill>
              <a:latin typeface="Times New Roman" panose="02020603050405020304" pitchFamily="18" charset="0"/>
              <a:cs typeface="Times New Roman" panose="02020603050405020304" pitchFamily="18" charset="0"/>
            </a:endParaRPr>
          </a:p>
          <a:p>
            <a:pPr marL="0" indent="0">
              <a:buNone/>
            </a:pPr>
            <a:endParaRPr lang="en-US" sz="1600" cap="all" spc="200" dirty="0">
              <a:solidFill>
                <a:srgbClr val="FFFFFF"/>
              </a:solidFill>
              <a:latin typeface="Times New Roman" panose="02020603050405020304" pitchFamily="18" charset="0"/>
              <a:cs typeface="Times New Roman" panose="02020603050405020304" pitchFamily="18" charset="0"/>
            </a:endParaRPr>
          </a:p>
          <a:p>
            <a:pPr marL="0" indent="0">
              <a:buNone/>
            </a:pPr>
            <a:endParaRPr lang="en-US" sz="1600" cap="all" spc="200" dirty="0">
              <a:solidFill>
                <a:srgbClr val="FFFFFF"/>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192" y="341745"/>
            <a:ext cx="7752371" cy="6289963"/>
          </a:xfrm>
          <a:prstGeom prst="rect">
            <a:avLst/>
          </a:prstGeom>
        </p:spPr>
      </p:pic>
    </p:spTree>
    <p:extLst>
      <p:ext uri="{BB962C8B-B14F-4D97-AF65-F5344CB8AC3E}">
        <p14:creationId xmlns:p14="http://schemas.microsoft.com/office/powerpoint/2010/main" val="41711995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8482"/>
            <a:ext cx="12191980" cy="685799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992280" y="597480"/>
            <a:ext cx="6470692" cy="1229306"/>
          </a:xfrm>
        </p:spPr>
        <p:txBody>
          <a:bodyPr>
            <a:normAutofit fontScale="90000"/>
          </a:bodyPr>
          <a:lstStyle/>
          <a:p>
            <a:r>
              <a:rPr lang="en-US" sz="3800" b="1" dirty="0">
                <a:solidFill>
                  <a:schemeClr val="bg1"/>
                </a:solidFill>
                <a:latin typeface="Times New Roman" panose="02020603050405020304" pitchFamily="18" charset="0"/>
                <a:cs typeface="Times New Roman" panose="02020603050405020304" pitchFamily="18" charset="0"/>
              </a:rPr>
              <a:t>TECHNICAL &amp; ECONOMIC FEASIBILITY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315552" y="1992599"/>
            <a:ext cx="6470693" cy="605256"/>
          </a:xfrm>
        </p:spPr>
        <p:txBody>
          <a:bodyPr>
            <a:norm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MARKETING, SALES &amp; BEYOND</a:t>
            </a:r>
          </a:p>
        </p:txBody>
      </p:sp>
    </p:spTree>
    <p:extLst>
      <p:ext uri="{BB962C8B-B14F-4D97-AF65-F5344CB8AC3E}">
        <p14:creationId xmlns:p14="http://schemas.microsoft.com/office/powerpoint/2010/main" val="22759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000" dirty="0">
                <a:latin typeface="Times New Roman" panose="02020603050405020304" pitchFamily="18" charset="0"/>
                <a:cs typeface="Times New Roman" panose="02020603050405020304" pitchFamily="18" charset="0"/>
              </a:rPr>
              <a:t>TECHNICAL &amp; ECNOMIC FEASIBILITY</a:t>
            </a:r>
          </a:p>
        </p:txBody>
      </p:sp>
      <p:graphicFrame>
        <p:nvGraphicFramePr>
          <p:cNvPr id="64" name="Content Placeholder 6">
            <a:extLst>
              <a:ext uri="{FF2B5EF4-FFF2-40B4-BE49-F238E27FC236}">
                <a16:creationId xmlns:a16="http://schemas.microsoft.com/office/drawing/2014/main" id="{D9BE704C-5061-81CF-4BC3-D98AEABB7E4C}"/>
              </a:ext>
            </a:extLst>
          </p:cNvPr>
          <p:cNvGraphicFramePr>
            <a:graphicFrameLocks noGrp="1"/>
          </p:cNvGraphicFramePr>
          <p:nvPr>
            <p:ph idx="1"/>
            <p:extLst>
              <p:ext uri="{D42A27DB-BD31-4B8C-83A1-F6EECF244321}">
                <p14:modId xmlns:p14="http://schemas.microsoft.com/office/powerpoint/2010/main" val="104840852"/>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35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A71C6-58D6-EBEC-14FB-D539889A5624}"/>
              </a:ext>
            </a:extLst>
          </p:cNvPr>
          <p:cNvSpPr>
            <a:spLocks noGrp="1"/>
          </p:cNvSpPr>
          <p:nvPr>
            <p:ph idx="1"/>
          </p:nvPr>
        </p:nvSpPr>
        <p:spPr>
          <a:xfrm>
            <a:off x="224987" y="640080"/>
            <a:ext cx="3609975" cy="6017895"/>
          </a:xfrm>
        </p:spPr>
        <p:txBody>
          <a:bodyPr>
            <a:noAutofit/>
          </a:bodyPr>
          <a:lstStyle/>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Technical feasibility mainly focus   on the present technical resource available in the local market.</a:t>
            </a:r>
          </a:p>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We don’t need to bother about the availability of solar Wi-Fi materials and components in the local market.</a:t>
            </a:r>
          </a:p>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In the market they are stocked. Because the demand for those materials and components in the market is high.</a:t>
            </a:r>
          </a:p>
          <a:p>
            <a:pPr marL="0" indent="0">
              <a:lnSpc>
                <a:spcPct val="100000"/>
              </a:lnSpc>
              <a:buClrTx/>
              <a:buNone/>
            </a:pPr>
            <a:r>
              <a:rPr lang="en-US" sz="1800" dirty="0">
                <a:solidFill>
                  <a:srgbClr val="FFFFFF"/>
                </a:solidFill>
                <a:latin typeface="Times New Roman" panose="02020603050405020304" pitchFamily="18" charset="0"/>
                <a:cs typeface="Times New Roman" panose="02020603050405020304" pitchFamily="18" charset="0"/>
              </a:rPr>
              <a:t>We are focusing on the technician’s point of view while making the product. </a:t>
            </a:r>
          </a:p>
          <a:p>
            <a:pPr>
              <a:lnSpc>
                <a:spcPct val="100000"/>
              </a:lnSpc>
              <a:buClrTx/>
              <a:buFont typeface="Arial" panose="020B0604020202020204" pitchFamily="34" charset="0"/>
              <a:buChar char="•"/>
            </a:pPr>
            <a:r>
              <a:rPr lang="en-US" sz="1800" dirty="0">
                <a:solidFill>
                  <a:srgbClr val="FFFFFF"/>
                </a:solidFill>
                <a:latin typeface="Times New Roman" panose="02020603050405020304" pitchFamily="18" charset="0"/>
                <a:cs typeface="Times New Roman" panose="02020603050405020304" pitchFamily="18" charset="0"/>
              </a:rPr>
              <a:t> Size of the product</a:t>
            </a:r>
          </a:p>
          <a:p>
            <a:pPr>
              <a:lnSpc>
                <a:spcPct val="100000"/>
              </a:lnSpc>
              <a:buClrTx/>
              <a:buFont typeface="Arial" panose="020B0604020202020204" pitchFamily="34" charset="0"/>
              <a:buChar char="•"/>
            </a:pPr>
            <a:r>
              <a:rPr lang="en-US" sz="1800" dirty="0">
                <a:solidFill>
                  <a:srgbClr val="FFFFFF"/>
                </a:solidFill>
                <a:latin typeface="Times New Roman" panose="02020603050405020304" pitchFamily="18" charset="0"/>
                <a:cs typeface="Times New Roman" panose="02020603050405020304" pitchFamily="18" charset="0"/>
              </a:rPr>
              <a:t> Pollution caused by the product</a:t>
            </a:r>
          </a:p>
          <a:p>
            <a:pPr>
              <a:lnSpc>
                <a:spcPct val="100000"/>
              </a:lnSpc>
              <a:buClrTx/>
              <a:buFont typeface="Arial" panose="020B0604020202020204" pitchFamily="34" charset="0"/>
              <a:buChar char="•"/>
            </a:pPr>
            <a:r>
              <a:rPr lang="en-US" sz="1800" dirty="0">
                <a:solidFill>
                  <a:srgbClr val="FFFFFF"/>
                </a:solidFill>
                <a:latin typeface="Times New Roman" panose="02020603050405020304" pitchFamily="18" charset="0"/>
                <a:cs typeface="Times New Roman" panose="02020603050405020304" pitchFamily="18" charset="0"/>
              </a:rPr>
              <a:t> Production capacity of the product</a:t>
            </a:r>
          </a:p>
        </p:txBody>
      </p:sp>
      <p:pic>
        <p:nvPicPr>
          <p:cNvPr id="5" name="Picture 4">
            <a:extLst>
              <a:ext uri="{FF2B5EF4-FFF2-40B4-BE49-F238E27FC236}">
                <a16:creationId xmlns:a16="http://schemas.microsoft.com/office/drawing/2014/main" id="{3C35C1C0-077B-F449-5CBD-C62E14CBE79C}"/>
              </a:ext>
            </a:extLst>
          </p:cNvPr>
          <p:cNvPicPr>
            <a:picLocks noChangeAspect="1"/>
          </p:cNvPicPr>
          <p:nvPr/>
        </p:nvPicPr>
        <p:blipFill rotWithShape="1">
          <a:blip r:embed="rId2"/>
          <a:srcRect l="19040" r="19136"/>
          <a:stretch/>
        </p:blipFill>
        <p:spPr>
          <a:xfrm>
            <a:off x="5075775" y="640080"/>
            <a:ext cx="6130565" cy="5577840"/>
          </a:xfrm>
          <a:prstGeom prst="rect">
            <a:avLst/>
          </a:prstGeom>
        </p:spPr>
      </p:pic>
    </p:spTree>
    <p:extLst>
      <p:ext uri="{BB962C8B-B14F-4D97-AF65-F5344CB8AC3E}">
        <p14:creationId xmlns:p14="http://schemas.microsoft.com/office/powerpoint/2010/main" val="408995759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87D8A0E67743499EE586C1AD08971B" ma:contentTypeVersion="4" ma:contentTypeDescription="Create a new document." ma:contentTypeScope="" ma:versionID="5ea2c6baec3c7308a0722388d5ff35f3">
  <xsd:schema xmlns:xsd="http://www.w3.org/2001/XMLSchema" xmlns:xs="http://www.w3.org/2001/XMLSchema" xmlns:p="http://schemas.microsoft.com/office/2006/metadata/properties" xmlns:ns3="06acbff9-80d8-4460-8709-116fea7979c9" targetNamespace="http://schemas.microsoft.com/office/2006/metadata/properties" ma:root="true" ma:fieldsID="2acd84e52dd130018b0ac06ac129f3d8" ns3:_="">
    <xsd:import namespace="06acbff9-80d8-4460-8709-116fea7979c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cbff9-80d8-4460-8709-116fea7979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6acbff9-80d8-4460-8709-116fea7979c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D4FA13-D866-4479-A10C-E380EBBFE1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acbff9-80d8-4460-8709-116fea7979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documentManagement/types"/>
    <ds:schemaRef ds:uri="06acbff9-80d8-4460-8709-116fea7979c9"/>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193</TotalTime>
  <Words>406</Words>
  <Application>Microsoft Office PowerPoint</Application>
  <PresentationFormat>Widescreen</PresentationFormat>
  <Paragraphs>61</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Times New Roman</vt:lpstr>
      <vt:lpstr>Wingdings 3</vt:lpstr>
      <vt:lpstr>Slice</vt:lpstr>
      <vt:lpstr>PROBLEM DESCRIPTION AND  JUSTIFICATION</vt:lpstr>
      <vt:lpstr>PROBLEM DESCRPTION             &amp; PROBLEM VALIDATION</vt:lpstr>
      <vt:lpstr>PowerPoint Presentation</vt:lpstr>
      <vt:lpstr>PowerPoint Presentation</vt:lpstr>
      <vt:lpstr>PowerPoint Presentation</vt:lpstr>
      <vt:lpstr>UI Design</vt:lpstr>
      <vt:lpstr>TECHNICAL &amp; ECONOMIC FEASIBILITY</vt:lpstr>
      <vt:lpstr>TECHNICAL &amp; ECNOMIC FEASIBILITY</vt:lpstr>
      <vt:lpstr>PowerPoint Presentation</vt:lpstr>
      <vt:lpstr>PowerPoint Presentation</vt:lpstr>
      <vt:lpstr>Marketing, Sales &amp; Beyond</vt:lpstr>
      <vt:lpstr>MArKETING, SALES &amp; BEYOND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&amp; ECONOMIC FEASIBILITY</dc:title>
  <dc:creator>Shihab Aaqil Ahamed</dc:creator>
  <cp:lastModifiedBy>Shihab Aaqil Ahamed</cp:lastModifiedBy>
  <cp:revision>16</cp:revision>
  <dcterms:created xsi:type="dcterms:W3CDTF">2022-07-27T09:41:09Z</dcterms:created>
  <dcterms:modified xsi:type="dcterms:W3CDTF">2022-07-28T03:18:24Z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0x0101002087D8A0E67743499EE586C1AD08971B</vt:lpwstr>
  </property>
</Properties>
</file>